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da-DK" smtClean="0"/>
              <a:t>Klik for at redigere i master</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en-US" dirty="0"/>
          </a:p>
        </p:txBody>
      </p:sp>
      <p:sp>
        <p:nvSpPr>
          <p:cNvPr id="7" name="Date Placeholder 6"/>
          <p:cNvSpPr>
            <a:spLocks noGrp="1"/>
          </p:cNvSpPr>
          <p:nvPr>
            <p:ph type="dt" sz="half" idx="10"/>
          </p:nvPr>
        </p:nvSpPr>
        <p:spPr/>
        <p:txBody>
          <a:bodyPr/>
          <a:lstStyle/>
          <a:p>
            <a:fld id="{F0FAB4EE-0EA4-4BC3-B812-8DC3985A421C}" type="datetimeFigureOut">
              <a:rPr lang="da-DK" smtClean="0"/>
              <a:t>18-03-2018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1234311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0FAB4EE-0EA4-4BC3-B812-8DC3985A421C}" type="datetimeFigureOut">
              <a:rPr lang="da-DK" smtClean="0"/>
              <a:t>18-03-2018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297622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da-DK" smtClean="0"/>
              <a:t>Klik for at redigere i master</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0FAB4EE-0EA4-4BC3-B812-8DC3985A421C}" type="datetimeFigureOut">
              <a:rPr lang="da-DK" smtClean="0"/>
              <a:t>18-03-2018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259083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da-DK" smtClean="0"/>
              <a:t>Klik for at redigere i master</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0FAB4EE-0EA4-4BC3-B812-8DC3985A421C}" type="datetimeFigureOut">
              <a:rPr lang="da-DK" smtClean="0"/>
              <a:t>18-03-2018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4FBAEF1-3A08-4EC4-8311-44D33D5AB236}" type="slidenum">
              <a:rPr lang="da-DK" smtClean="0"/>
              <a:t>‹nr.›</a:t>
            </a:fld>
            <a:endParaRPr lang="da-DK"/>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8957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da-DK" smtClean="0"/>
              <a:t>Klik for at redigere i master</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0FAB4EE-0EA4-4BC3-B812-8DC3985A421C}" type="datetimeFigureOut">
              <a:rPr lang="da-DK" smtClean="0"/>
              <a:t>18-03-2018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918667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da-DK" smtClean="0"/>
              <a:t>Klik for at redigere i master</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a-DK" smtClean="0"/>
              <a:t>Klik for at redigere i master</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a-DK" smtClean="0"/>
              <a:t>Klik for at redigere i master</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3" name="Date Placeholder 2"/>
          <p:cNvSpPr>
            <a:spLocks noGrp="1"/>
          </p:cNvSpPr>
          <p:nvPr>
            <p:ph type="dt" sz="half" idx="10"/>
          </p:nvPr>
        </p:nvSpPr>
        <p:spPr/>
        <p:txBody>
          <a:bodyPr/>
          <a:lstStyle/>
          <a:p>
            <a:fld id="{F0FAB4EE-0EA4-4BC3-B812-8DC3985A421C}" type="datetimeFigureOut">
              <a:rPr lang="da-DK" smtClean="0"/>
              <a:t>18-03-2018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2456528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da-DK" smtClean="0"/>
              <a:t>Klik for at redigere i master</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smtClean="0"/>
              <a:t>Klik på ikonet for at tilføje et billede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3" name="Date Placeholder 2"/>
          <p:cNvSpPr>
            <a:spLocks noGrp="1"/>
          </p:cNvSpPr>
          <p:nvPr>
            <p:ph type="dt" sz="half" idx="10"/>
          </p:nvPr>
        </p:nvSpPr>
        <p:spPr/>
        <p:txBody>
          <a:bodyPr/>
          <a:lstStyle/>
          <a:p>
            <a:fld id="{F0FAB4EE-0EA4-4BC3-B812-8DC3985A421C}" type="datetimeFigureOut">
              <a:rPr lang="da-DK" smtClean="0"/>
              <a:t>18-03-2018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305350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F0FAB4EE-0EA4-4BC3-B812-8DC3985A421C}" type="datetimeFigureOut">
              <a:rPr lang="da-DK" smtClean="0"/>
              <a:t>18-03-2018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3266662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F0FAB4EE-0EA4-4BC3-B812-8DC3985A421C}" type="datetimeFigureOut">
              <a:rPr lang="da-DK" smtClean="0"/>
              <a:t>18-03-2018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314610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F0FAB4EE-0EA4-4BC3-B812-8DC3985A421C}" type="datetimeFigureOut">
              <a:rPr lang="da-DK" smtClean="0"/>
              <a:t>18-03-2018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144730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da-DK" smtClean="0"/>
              <a:t>Klik for at redigere i master</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F0FAB4EE-0EA4-4BC3-B812-8DC3985A421C}" type="datetimeFigureOut">
              <a:rPr lang="da-DK" smtClean="0"/>
              <a:t>18-03-2018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11970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F0FAB4EE-0EA4-4BC3-B812-8DC3985A421C}" type="datetimeFigureOut">
              <a:rPr lang="da-DK" smtClean="0"/>
              <a:t>18-03-2018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264913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Content Placeholder 3"/>
          <p:cNvSpPr>
            <a:spLocks noGrp="1"/>
          </p:cNvSpPr>
          <p:nvPr>
            <p:ph sz="half" idx="2"/>
          </p:nvPr>
        </p:nvSpPr>
        <p:spPr>
          <a:xfrm>
            <a:off x="1120000" y="2505075"/>
            <a:ext cx="5025216"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da-DK" smtClean="0"/>
              <a:t>Klik for at redigere i master</a:t>
            </a:r>
          </a:p>
        </p:txBody>
      </p:sp>
      <p:sp>
        <p:nvSpPr>
          <p:cNvPr id="6" name="Content Placeholder 5"/>
          <p:cNvSpPr>
            <a:spLocks noGrp="1"/>
          </p:cNvSpPr>
          <p:nvPr>
            <p:ph sz="quarter" idx="4"/>
          </p:nvPr>
        </p:nvSpPr>
        <p:spPr>
          <a:xfrm>
            <a:off x="6319840" y="2505075"/>
            <a:ext cx="5035548" cy="3684588"/>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F0FAB4EE-0EA4-4BC3-B812-8DC3985A421C}" type="datetimeFigureOut">
              <a:rPr lang="da-DK" smtClean="0"/>
              <a:t>18-03-2018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290239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F0FAB4EE-0EA4-4BC3-B812-8DC3985A421C}" type="datetimeFigureOut">
              <a:rPr lang="da-DK" smtClean="0"/>
              <a:t>18-03-2018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366457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AB4EE-0EA4-4BC3-B812-8DC3985A421C}" type="datetimeFigureOut">
              <a:rPr lang="da-DK" smtClean="0"/>
              <a:t>18-03-2018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195045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0FAB4EE-0EA4-4BC3-B812-8DC3985A421C}" type="datetimeFigureOut">
              <a:rPr lang="da-DK" smtClean="0"/>
              <a:t>18-03-2018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346671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F0FAB4EE-0EA4-4BC3-B812-8DC3985A421C}" type="datetimeFigureOut">
              <a:rPr lang="da-DK" smtClean="0"/>
              <a:t>18-03-2018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C4FBAEF1-3A08-4EC4-8311-44D33D5AB236}" type="slidenum">
              <a:rPr lang="da-DK" smtClean="0"/>
              <a:t>‹nr.›</a:t>
            </a:fld>
            <a:endParaRPr lang="da-DK"/>
          </a:p>
        </p:txBody>
      </p:sp>
    </p:spTree>
    <p:extLst>
      <p:ext uri="{BB962C8B-B14F-4D97-AF65-F5344CB8AC3E}">
        <p14:creationId xmlns:p14="http://schemas.microsoft.com/office/powerpoint/2010/main" val="38525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FAB4EE-0EA4-4BC3-B812-8DC3985A421C}" type="datetimeFigureOut">
              <a:rPr lang="da-DK" smtClean="0"/>
              <a:t>18-03-2018</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4FBAEF1-3A08-4EC4-8311-44D33D5AB236}" type="slidenum">
              <a:rPr lang="da-DK" smtClean="0"/>
              <a:t>‹nr.›</a:t>
            </a:fld>
            <a:endParaRPr lang="da-DK"/>
          </a:p>
        </p:txBody>
      </p:sp>
    </p:spTree>
    <p:extLst>
      <p:ext uri="{BB962C8B-B14F-4D97-AF65-F5344CB8AC3E}">
        <p14:creationId xmlns:p14="http://schemas.microsoft.com/office/powerpoint/2010/main" val="18812463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pPr algn="ctr"/>
            <a:r>
              <a:rPr lang="da-DK" dirty="0" smtClean="0">
                <a:latin typeface="Arial" panose="020B0604020202020204" pitchFamily="34" charset="0"/>
                <a:cs typeface="Arial" panose="020B0604020202020204" pitchFamily="34" charset="0"/>
              </a:rPr>
              <a:t>Energipokalen 2018: </a:t>
            </a:r>
            <a:br>
              <a:rPr lang="da-DK" dirty="0" smtClean="0">
                <a:latin typeface="Arial" panose="020B0604020202020204" pitchFamily="34" charset="0"/>
                <a:cs typeface="Arial" panose="020B0604020202020204" pitchFamily="34" charset="0"/>
              </a:rPr>
            </a:br>
            <a:r>
              <a:rPr lang="da-DK" dirty="0" smtClean="0">
                <a:latin typeface="Arial" panose="020B0604020202020204" pitchFamily="34" charset="0"/>
                <a:cs typeface="Arial" panose="020B0604020202020204" pitchFamily="34" charset="0"/>
              </a:rPr>
              <a:t>Elisabeth Eskildsen</a:t>
            </a:r>
            <a:endParaRPr lang="da-DK" dirty="0">
              <a:latin typeface="Arial" panose="020B0604020202020204" pitchFamily="34" charset="0"/>
              <a:cs typeface="Arial" panose="020B0604020202020204" pitchFamily="34" charset="0"/>
            </a:endParaRPr>
          </a:p>
        </p:txBody>
      </p:sp>
      <p:sp>
        <p:nvSpPr>
          <p:cNvPr id="5" name="Pladsholder til indhold 4"/>
          <p:cNvSpPr>
            <a:spLocks noGrp="1"/>
          </p:cNvSpPr>
          <p:nvPr>
            <p:ph sz="half" idx="1"/>
          </p:nvPr>
        </p:nvSpPr>
        <p:spPr>
          <a:xfrm>
            <a:off x="838200" y="2012659"/>
            <a:ext cx="5025216" cy="4351338"/>
          </a:xfrm>
        </p:spPr>
        <p:txBody>
          <a:bodyPr>
            <a:noAutofit/>
          </a:bodyPr>
          <a:lstStyle/>
          <a:p>
            <a:pPr marL="0" indent="0">
              <a:buNone/>
            </a:pPr>
            <a:r>
              <a:rPr lang="da-DK" sz="1600" dirty="0" smtClean="0">
                <a:effectLst/>
                <a:latin typeface="Arial" panose="020B0604020202020204" pitchFamily="34" charset="0"/>
                <a:cs typeface="Arial" panose="020B0604020202020204" pitchFamily="34" charset="0"/>
              </a:rPr>
              <a:t>I indstillingen af Elisabeth står bl.a.:</a:t>
            </a:r>
          </a:p>
          <a:p>
            <a:pPr marL="0" indent="0">
              <a:buNone/>
            </a:pPr>
            <a:endParaRPr lang="da-DK" sz="1600" dirty="0">
              <a:latin typeface="Arial" panose="020B0604020202020204" pitchFamily="34" charset="0"/>
              <a:cs typeface="Arial" panose="020B0604020202020204" pitchFamily="34" charset="0"/>
            </a:endParaRPr>
          </a:p>
          <a:p>
            <a:pPr marL="0" indent="0">
              <a:buNone/>
            </a:pPr>
            <a:r>
              <a:rPr lang="da-DK" sz="1600" dirty="0" smtClean="0">
                <a:latin typeface="Arial" panose="020B0604020202020204" pitchFamily="34" charset="0"/>
                <a:cs typeface="Arial" panose="020B0604020202020204" pitchFamily="34" charset="0"/>
              </a:rPr>
              <a:t>” </a:t>
            </a:r>
            <a:r>
              <a:rPr lang="da-DK" sz="1600" i="1" dirty="0" smtClean="0">
                <a:latin typeface="Arial" panose="020B0604020202020204" pitchFamily="34" charset="0"/>
                <a:cs typeface="Arial" panose="020B0604020202020204" pitchFamily="34" charset="0"/>
              </a:rPr>
              <a:t>Hun </a:t>
            </a:r>
            <a:r>
              <a:rPr lang="da-DK" sz="1600" i="1" dirty="0">
                <a:latin typeface="Arial" panose="020B0604020202020204" pitchFamily="34" charset="0"/>
                <a:cs typeface="Arial" panose="020B0604020202020204" pitchFamily="34" charset="0"/>
              </a:rPr>
              <a:t>fortjener om nogen anerkendelse for sit kæmpe engagement og iver med ”Halløj i hallen”. Det var en hård start og lidt op ad bakke, men hun kæmper og vil bare det her, det betyder at ”Halløj i hallen” nu er blevet en succes. </a:t>
            </a:r>
          </a:p>
          <a:p>
            <a:pPr marL="0" indent="0">
              <a:buNone/>
            </a:pPr>
            <a:r>
              <a:rPr lang="da-DK" sz="1600" i="1" dirty="0">
                <a:latin typeface="Arial" panose="020B0604020202020204" pitchFamily="34" charset="0"/>
                <a:cs typeface="Arial" panose="020B0604020202020204" pitchFamily="34" charset="0"/>
              </a:rPr>
              <a:t>Og måske I ikke ved det men, samtidig så gør hun en kæmpe indsats i Kommunikationsudvalget, her styrer hun med hård hånd ”</a:t>
            </a:r>
            <a:r>
              <a:rPr lang="da-DK" sz="1600" i="1" dirty="0" err="1">
                <a:latin typeface="Arial" panose="020B0604020202020204" pitchFamily="34" charset="0"/>
                <a:cs typeface="Arial" panose="020B0604020202020204" pitchFamily="34" charset="0"/>
              </a:rPr>
              <a:t>Conventus</a:t>
            </a:r>
            <a:r>
              <a:rPr lang="da-DK" sz="1600" i="1" dirty="0">
                <a:latin typeface="Arial" panose="020B0604020202020204" pitchFamily="34" charset="0"/>
                <a:cs typeface="Arial" panose="020B0604020202020204" pitchFamily="34" charset="0"/>
              </a:rPr>
              <a:t>”. Det er svært at finde en kort beskrivelse, men ordene pligtopfyldende og grundig dækker vist meget passende.</a:t>
            </a:r>
          </a:p>
          <a:p>
            <a:pPr marL="0" indent="0">
              <a:buNone/>
            </a:pPr>
            <a:r>
              <a:rPr lang="da-DK" sz="1600" i="1" dirty="0">
                <a:latin typeface="Arial" panose="020B0604020202020204" pitchFamily="34" charset="0"/>
                <a:cs typeface="Arial" panose="020B0604020202020204" pitchFamily="34" charset="0"/>
              </a:rPr>
              <a:t>Et velfortjent KÆMPE skulderklap er på sin plads</a:t>
            </a:r>
            <a:r>
              <a:rPr lang="da-DK" sz="1600" i="1" dirty="0" smtClean="0">
                <a:latin typeface="Arial" panose="020B0604020202020204" pitchFamily="34" charset="0"/>
                <a:cs typeface="Arial" panose="020B0604020202020204" pitchFamily="34" charset="0"/>
              </a:rPr>
              <a:t>. </a:t>
            </a:r>
            <a:r>
              <a:rPr lang="da-DK" sz="1600" dirty="0" smtClean="0">
                <a:latin typeface="Arial" panose="020B0604020202020204" pitchFamily="34" charset="0"/>
                <a:cs typeface="Arial" panose="020B0604020202020204" pitchFamily="34" charset="0"/>
              </a:rPr>
              <a:t>”</a:t>
            </a:r>
            <a:endParaRPr lang="da-DK" sz="1600" dirty="0">
              <a:latin typeface="Arial" panose="020B0604020202020204" pitchFamily="34" charset="0"/>
              <a:cs typeface="Arial" panose="020B0604020202020204" pitchFamily="34" charset="0"/>
            </a:endParaRPr>
          </a:p>
          <a:p>
            <a:pPr marL="0" indent="0">
              <a:buNone/>
            </a:pPr>
            <a:r>
              <a:rPr lang="da-DK" sz="1600" dirty="0">
                <a:latin typeface="Arial" panose="020B0604020202020204" pitchFamily="34" charset="0"/>
                <a:cs typeface="Arial" panose="020B0604020202020204" pitchFamily="34" charset="0"/>
              </a:rPr>
              <a:t>Så derfor er Elisabeth indstillet til prisen ”Årets energipokal” 2018.</a:t>
            </a:r>
          </a:p>
          <a:p>
            <a:pPr marL="0" indent="0">
              <a:buNone/>
            </a:pPr>
            <a:endParaRPr lang="da-DK" sz="1600" dirty="0">
              <a:latin typeface="Arial" panose="020B0604020202020204" pitchFamily="34" charset="0"/>
              <a:cs typeface="Arial" panose="020B0604020202020204" pitchFamily="34" charset="0"/>
            </a:endParaRPr>
          </a:p>
        </p:txBody>
      </p:sp>
      <p:pic>
        <p:nvPicPr>
          <p:cNvPr id="3" name="Pladsholder til indhold 2"/>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5169" t="17707" r="20615"/>
          <a:stretch/>
        </p:blipFill>
        <p:spPr>
          <a:xfrm>
            <a:off x="6859091" y="1867435"/>
            <a:ext cx="4494709" cy="4320000"/>
          </a:xfrm>
          <a:prstGeom prst="rect">
            <a:avLst/>
          </a:prstGeom>
          <a:ln>
            <a:noFill/>
          </a:ln>
          <a:effectLst>
            <a:softEdge rad="112500"/>
          </a:effectLst>
        </p:spPr>
      </p:pic>
    </p:spTree>
    <p:extLst>
      <p:ext uri="{BB962C8B-B14F-4D97-AF65-F5344CB8AC3E}">
        <p14:creationId xmlns:p14="http://schemas.microsoft.com/office/powerpoint/2010/main" val="253072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dirty="0" smtClean="0">
                <a:latin typeface="Arial" panose="020B0604020202020204" pitchFamily="34" charset="0"/>
                <a:cs typeface="Arial" panose="020B0604020202020204" pitchFamily="34" charset="0"/>
              </a:rPr>
              <a:t>Årets </a:t>
            </a:r>
            <a:r>
              <a:rPr lang="da-DK" dirty="0" err="1" smtClean="0">
                <a:latin typeface="Arial" panose="020B0604020202020204" pitchFamily="34" charset="0"/>
                <a:cs typeface="Arial" panose="020B0604020202020204" pitchFamily="34" charset="0"/>
              </a:rPr>
              <a:t>Rookie</a:t>
            </a:r>
            <a:r>
              <a:rPr lang="da-DK" dirty="0" smtClean="0">
                <a:latin typeface="Arial" panose="020B0604020202020204" pitchFamily="34" charset="0"/>
                <a:cs typeface="Arial" panose="020B0604020202020204" pitchFamily="34" charset="0"/>
              </a:rPr>
              <a:t> 2018: </a:t>
            </a:r>
            <a:br>
              <a:rPr lang="da-DK" dirty="0" smtClean="0">
                <a:latin typeface="Arial" panose="020B0604020202020204" pitchFamily="34" charset="0"/>
                <a:cs typeface="Arial" panose="020B0604020202020204" pitchFamily="34" charset="0"/>
              </a:rPr>
            </a:br>
            <a:r>
              <a:rPr lang="da-DK" dirty="0" smtClean="0">
                <a:latin typeface="Arial" panose="020B0604020202020204" pitchFamily="34" charset="0"/>
                <a:cs typeface="Arial" panose="020B0604020202020204" pitchFamily="34" charset="0"/>
              </a:rPr>
              <a:t>Mike Schultz</a:t>
            </a:r>
            <a:endParaRPr lang="da-DK" dirty="0">
              <a:latin typeface="Arial" panose="020B0604020202020204" pitchFamily="34" charset="0"/>
              <a:cs typeface="Arial" panose="020B0604020202020204" pitchFamily="34" charset="0"/>
            </a:endParaRPr>
          </a:p>
        </p:txBody>
      </p:sp>
      <p:sp>
        <p:nvSpPr>
          <p:cNvPr id="3" name="Pladsholder til indhold 2"/>
          <p:cNvSpPr>
            <a:spLocks noGrp="1"/>
          </p:cNvSpPr>
          <p:nvPr>
            <p:ph sz="half" idx="1"/>
          </p:nvPr>
        </p:nvSpPr>
        <p:spPr>
          <a:xfrm>
            <a:off x="939695" y="1825624"/>
            <a:ext cx="5409589" cy="4639570"/>
          </a:xfrm>
        </p:spPr>
        <p:txBody>
          <a:bodyPr>
            <a:normAutofit fontScale="55000" lnSpcReduction="20000"/>
          </a:bodyPr>
          <a:lstStyle/>
          <a:p>
            <a:pPr marL="0" indent="0">
              <a:buNone/>
            </a:pPr>
            <a:r>
              <a:rPr lang="da-DK" dirty="0" smtClean="0">
                <a:latin typeface="Arial" panose="020B0604020202020204" pitchFamily="34" charset="0"/>
                <a:cs typeface="Arial" panose="020B0604020202020204" pitchFamily="34" charset="0"/>
              </a:rPr>
              <a:t>I indstillingen af Mike står bl.a.:</a:t>
            </a:r>
          </a:p>
          <a:p>
            <a:pPr marL="0" indent="0">
              <a:buNone/>
            </a:pPr>
            <a:r>
              <a:rPr lang="da-DK" sz="2700" dirty="0">
                <a:latin typeface="Arial" panose="020B0604020202020204" pitchFamily="34" charset="0"/>
                <a:cs typeface="Arial" panose="020B0604020202020204" pitchFamily="34" charset="0"/>
              </a:rPr>
              <a:t>” </a:t>
            </a:r>
            <a:r>
              <a:rPr lang="da-DK" sz="2700" i="1" dirty="0">
                <a:latin typeface="Arial" panose="020B0604020202020204" pitchFamily="34" charset="0"/>
                <a:cs typeface="Arial" panose="020B0604020202020204" pitchFamily="34" charset="0"/>
              </a:rPr>
              <a:t>Årets </a:t>
            </a:r>
            <a:r>
              <a:rPr lang="da-DK" sz="2700" i="1" dirty="0" err="1">
                <a:latin typeface="Arial" panose="020B0604020202020204" pitchFamily="34" charset="0"/>
                <a:cs typeface="Arial" panose="020B0604020202020204" pitchFamily="34" charset="0"/>
              </a:rPr>
              <a:t>Rookie</a:t>
            </a:r>
            <a:r>
              <a:rPr lang="da-DK" sz="2700" i="1" dirty="0">
                <a:latin typeface="Arial" panose="020B0604020202020204" pitchFamily="34" charset="0"/>
                <a:cs typeface="Arial" panose="020B0604020202020204" pitchFamily="34" charset="0"/>
              </a:rPr>
              <a:t> kendte ikke andre i trænerstaben da han startede, da var han lidt genert og tilbageholdende men alligevel kom han altid med en positiv indstilling og en meget imødekommende måde at være på. </a:t>
            </a:r>
          </a:p>
          <a:p>
            <a:pPr marL="0" indent="0">
              <a:buNone/>
            </a:pPr>
            <a:r>
              <a:rPr lang="da-DK" sz="2700" i="1" dirty="0">
                <a:latin typeface="Arial" panose="020B0604020202020204" pitchFamily="34" charset="0"/>
                <a:cs typeface="Arial" panose="020B0604020202020204" pitchFamily="34" charset="0"/>
              </a:rPr>
              <a:t>Han har udviklet sig rigtig meget siden starten af sæsonen og til nu, han er virkelig vokset med opgaven, han har taget beslutninger og været meget interesseret i at være med til, at planlægge træningen og opvisningen. Og genert er han bestemt ikke mere </a:t>
            </a:r>
            <a:r>
              <a:rPr lang="da-DK" sz="2700" i="1" dirty="0">
                <a:latin typeface="Arial" panose="020B0604020202020204" pitchFamily="34" charset="0"/>
                <a:cs typeface="Arial" panose="020B0604020202020204" pitchFamily="34" charset="0"/>
                <a:sym typeface="Wingdings" panose="05000000000000000000" pitchFamily="2" charset="2"/>
              </a:rPr>
              <a:t></a:t>
            </a:r>
            <a:endParaRPr lang="da-DK" sz="2700" i="1" dirty="0">
              <a:latin typeface="Arial" panose="020B0604020202020204" pitchFamily="34" charset="0"/>
              <a:cs typeface="Arial" panose="020B0604020202020204" pitchFamily="34" charset="0"/>
            </a:endParaRPr>
          </a:p>
          <a:p>
            <a:pPr marL="0" indent="0">
              <a:buNone/>
            </a:pPr>
            <a:r>
              <a:rPr lang="da-DK" sz="2700" i="1" dirty="0">
                <a:latin typeface="Arial" panose="020B0604020202020204" pitchFamily="34" charset="0"/>
                <a:cs typeface="Arial" panose="020B0604020202020204" pitchFamily="34" charset="0"/>
              </a:rPr>
              <a:t>Han er fyldt med energi som han spreder ud til gymnasterne.</a:t>
            </a:r>
          </a:p>
          <a:p>
            <a:pPr marL="0" indent="0">
              <a:buNone/>
            </a:pPr>
            <a:r>
              <a:rPr lang="da-DK" sz="2700" i="1" dirty="0">
                <a:latin typeface="Arial" panose="020B0604020202020204" pitchFamily="34" charset="0"/>
                <a:cs typeface="Arial" panose="020B0604020202020204" pitchFamily="34" charset="0"/>
              </a:rPr>
              <a:t>Han er rigtig god til at komme med ideer og nye måder at gøre tingene på, som er med til, at udvikle gymnasterne. Han har fungeret som en mellemting mellem en </a:t>
            </a:r>
            <a:r>
              <a:rPr lang="da-DK" sz="2700" i="1" dirty="0" smtClean="0">
                <a:latin typeface="Arial" panose="020B0604020202020204" pitchFamily="34" charset="0"/>
                <a:cs typeface="Arial" panose="020B0604020202020204" pitchFamily="34" charset="0"/>
              </a:rPr>
              <a:t>hjælpeinstruktør </a:t>
            </a:r>
            <a:r>
              <a:rPr lang="da-DK" sz="2700" i="1" dirty="0">
                <a:latin typeface="Arial" panose="020B0604020202020204" pitchFamily="34" charset="0"/>
                <a:cs typeface="Arial" panose="020B0604020202020204" pitchFamily="34" charset="0"/>
              </a:rPr>
              <a:t>og instruktør, han har været god til, at træde ind og tage ekstra ansvar, hvis der har været brug for det.</a:t>
            </a:r>
          </a:p>
          <a:p>
            <a:pPr marL="0" indent="0">
              <a:buNone/>
            </a:pPr>
            <a:r>
              <a:rPr lang="da-DK" sz="2700" i="1" dirty="0">
                <a:latin typeface="Arial" panose="020B0604020202020204" pitchFamily="34" charset="0"/>
                <a:cs typeface="Arial" panose="020B0604020202020204" pitchFamily="34" charset="0"/>
              </a:rPr>
              <a:t>Han er Enorm vellidt blandt gymnasterne og han kan både, lege, hygge og være alvorlig. Han har været med til, at gøre træningen god og er med til, at trænerstaben har det rigtig godt sammen socialt</a:t>
            </a:r>
            <a:r>
              <a:rPr lang="da-DK" sz="2700" i="1" dirty="0" smtClean="0">
                <a:latin typeface="Arial" panose="020B0604020202020204" pitchFamily="34" charset="0"/>
                <a:cs typeface="Arial" panose="020B0604020202020204" pitchFamily="34" charset="0"/>
              </a:rPr>
              <a:t>. </a:t>
            </a:r>
            <a:r>
              <a:rPr lang="da-DK" sz="2700" dirty="0" smtClean="0">
                <a:latin typeface="Arial" panose="020B0604020202020204" pitchFamily="34" charset="0"/>
                <a:cs typeface="Arial" panose="020B0604020202020204" pitchFamily="34" charset="0"/>
              </a:rPr>
              <a:t>”</a:t>
            </a:r>
            <a:endParaRPr lang="da-DK" sz="2700" i="1" dirty="0">
              <a:latin typeface="Arial" panose="020B0604020202020204" pitchFamily="34" charset="0"/>
              <a:cs typeface="Arial" panose="020B0604020202020204" pitchFamily="34" charset="0"/>
            </a:endParaRPr>
          </a:p>
          <a:p>
            <a:pPr marL="0" indent="0">
              <a:buNone/>
            </a:pPr>
            <a:r>
              <a:rPr lang="da-DK" sz="2700" dirty="0">
                <a:latin typeface="Arial" panose="020B0604020202020204" pitchFamily="34" charset="0"/>
                <a:cs typeface="Arial" panose="020B0604020202020204" pitchFamily="34" charset="0"/>
              </a:rPr>
              <a:t>Så derfor er hjælpetræner på </a:t>
            </a:r>
            <a:r>
              <a:rPr lang="da-DK" sz="2700" dirty="0" smtClean="0">
                <a:latin typeface="Arial" panose="020B0604020202020204" pitchFamily="34" charset="0"/>
                <a:cs typeface="Arial" panose="020B0604020202020204" pitchFamily="34" charset="0"/>
              </a:rPr>
              <a:t>springholdene 3.-5. </a:t>
            </a:r>
            <a:r>
              <a:rPr lang="da-DK" sz="2700" dirty="0">
                <a:latin typeface="Arial" panose="020B0604020202020204" pitchFamily="34" charset="0"/>
                <a:cs typeface="Arial" panose="020B0604020202020204" pitchFamily="34" charset="0"/>
              </a:rPr>
              <a:t>klasse samt på 6 klasse op – Mike Schultz indstillet til prisen som </a:t>
            </a:r>
            <a:r>
              <a:rPr lang="da-DK" sz="2700" dirty="0" smtClean="0">
                <a:latin typeface="Arial" panose="020B0604020202020204" pitchFamily="34" charset="0"/>
                <a:cs typeface="Arial" panose="020B0604020202020204" pitchFamily="34" charset="0"/>
              </a:rPr>
              <a:t>”Årets </a:t>
            </a:r>
            <a:r>
              <a:rPr lang="da-DK" sz="2700" dirty="0" err="1" smtClean="0">
                <a:latin typeface="Arial" panose="020B0604020202020204" pitchFamily="34" charset="0"/>
                <a:cs typeface="Arial" panose="020B0604020202020204" pitchFamily="34" charset="0"/>
              </a:rPr>
              <a:t>Rookie</a:t>
            </a:r>
            <a:r>
              <a:rPr lang="da-DK" sz="2700" dirty="0" smtClean="0">
                <a:latin typeface="Arial" panose="020B0604020202020204" pitchFamily="34" charset="0"/>
                <a:cs typeface="Arial" panose="020B0604020202020204" pitchFamily="34" charset="0"/>
              </a:rPr>
              <a:t>”” </a:t>
            </a:r>
            <a:r>
              <a:rPr lang="da-DK" sz="2700" dirty="0">
                <a:latin typeface="Arial" panose="020B0604020202020204" pitchFamily="34" charset="0"/>
                <a:cs typeface="Arial" panose="020B0604020202020204" pitchFamily="34" charset="0"/>
              </a:rPr>
              <a:t>2018.</a:t>
            </a:r>
          </a:p>
          <a:p>
            <a:pPr marL="0" indent="0">
              <a:buNone/>
            </a:pPr>
            <a:endParaRPr lang="da-DK" dirty="0"/>
          </a:p>
        </p:txBody>
      </p:sp>
      <p:pic>
        <p:nvPicPr>
          <p:cNvPr id="5" name="Pladsholder til indhold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6959" r="25477"/>
          <a:stretch/>
        </p:blipFill>
        <p:spPr>
          <a:xfrm>
            <a:off x="7431100" y="1825624"/>
            <a:ext cx="3453843" cy="4500000"/>
          </a:xfrm>
          <a:prstGeom prst="rect">
            <a:avLst/>
          </a:prstGeom>
          <a:ln>
            <a:noFill/>
          </a:ln>
          <a:effectLst>
            <a:softEdge rad="112500"/>
          </a:effectLst>
        </p:spPr>
      </p:pic>
    </p:spTree>
    <p:extLst>
      <p:ext uri="{BB962C8B-B14F-4D97-AF65-F5344CB8AC3E}">
        <p14:creationId xmlns:p14="http://schemas.microsoft.com/office/powerpoint/2010/main" val="243045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dirty="0" smtClean="0">
                <a:latin typeface="Arial" panose="020B0604020202020204" pitchFamily="34" charset="0"/>
                <a:cs typeface="Arial" panose="020B0604020202020204" pitchFamily="34" charset="0"/>
              </a:rPr>
              <a:t>Årets </a:t>
            </a:r>
            <a:r>
              <a:rPr lang="da-DK" dirty="0" smtClean="0">
                <a:latin typeface="Arial" panose="020B0604020202020204" pitchFamily="34" charset="0"/>
                <a:cs typeface="Arial" panose="020B0604020202020204" pitchFamily="34" charset="0"/>
              </a:rPr>
              <a:t>leder</a:t>
            </a:r>
            <a:r>
              <a:rPr lang="da-DK" dirty="0" smtClean="0">
                <a:latin typeface="Arial" panose="020B0604020202020204" pitchFamily="34" charset="0"/>
                <a:cs typeface="Arial" panose="020B0604020202020204" pitchFamily="34" charset="0"/>
              </a:rPr>
              <a:t> 2018: </a:t>
            </a:r>
            <a:br>
              <a:rPr lang="da-DK" dirty="0" smtClean="0">
                <a:latin typeface="Arial" panose="020B0604020202020204" pitchFamily="34" charset="0"/>
                <a:cs typeface="Arial" panose="020B0604020202020204" pitchFamily="34" charset="0"/>
              </a:rPr>
            </a:br>
            <a:r>
              <a:rPr lang="da-DK" dirty="0" smtClean="0">
                <a:latin typeface="Arial" panose="020B0604020202020204" pitchFamily="34" charset="0"/>
                <a:cs typeface="Arial" panose="020B0604020202020204" pitchFamily="34" charset="0"/>
              </a:rPr>
              <a:t>Tina K. Poulsen</a:t>
            </a:r>
            <a:endParaRPr lang="da-DK" dirty="0">
              <a:latin typeface="Arial" panose="020B0604020202020204" pitchFamily="34" charset="0"/>
              <a:cs typeface="Arial" panose="020B0604020202020204" pitchFamily="34" charset="0"/>
            </a:endParaRPr>
          </a:p>
        </p:txBody>
      </p:sp>
      <p:sp>
        <p:nvSpPr>
          <p:cNvPr id="3" name="Pladsholder til indhold 2"/>
          <p:cNvSpPr>
            <a:spLocks noGrp="1"/>
          </p:cNvSpPr>
          <p:nvPr>
            <p:ph sz="half" idx="1"/>
          </p:nvPr>
        </p:nvSpPr>
        <p:spPr>
          <a:xfrm>
            <a:off x="838200" y="1825624"/>
            <a:ext cx="5025216" cy="4351338"/>
          </a:xfrm>
        </p:spPr>
        <p:txBody>
          <a:bodyPr>
            <a:normAutofit fontScale="40000" lnSpcReduction="20000"/>
          </a:bodyPr>
          <a:lstStyle/>
          <a:p>
            <a:pPr marL="0" indent="0">
              <a:buNone/>
            </a:pPr>
            <a:r>
              <a:rPr lang="da-DK" dirty="0" smtClean="0">
                <a:latin typeface="Arial" panose="020B0604020202020204" pitchFamily="34" charset="0"/>
                <a:cs typeface="Arial" panose="020B0604020202020204" pitchFamily="34" charset="0"/>
              </a:rPr>
              <a:t>I indstillingen af </a:t>
            </a:r>
            <a:r>
              <a:rPr lang="da-DK" dirty="0" smtClean="0">
                <a:latin typeface="Arial" panose="020B0604020202020204" pitchFamily="34" charset="0"/>
                <a:cs typeface="Arial" panose="020B0604020202020204" pitchFamily="34" charset="0"/>
              </a:rPr>
              <a:t>Tina </a:t>
            </a:r>
            <a:r>
              <a:rPr lang="da-DK" dirty="0" smtClean="0">
                <a:latin typeface="Arial" panose="020B0604020202020204" pitchFamily="34" charset="0"/>
                <a:cs typeface="Arial" panose="020B0604020202020204" pitchFamily="34" charset="0"/>
              </a:rPr>
              <a:t>står bl.a</a:t>
            </a:r>
            <a:r>
              <a:rPr lang="da-DK" dirty="0" smtClean="0">
                <a:latin typeface="Arial" panose="020B0604020202020204" pitchFamily="34" charset="0"/>
                <a:cs typeface="Arial" panose="020B0604020202020204" pitchFamily="34" charset="0"/>
              </a:rPr>
              <a:t>.:</a:t>
            </a:r>
          </a:p>
          <a:p>
            <a:pPr marL="0" indent="0">
              <a:buNone/>
            </a:pPr>
            <a:r>
              <a:rPr lang="da-DK" dirty="0" smtClean="0">
                <a:latin typeface="Arial" panose="020B0604020202020204" pitchFamily="34" charset="0"/>
                <a:cs typeface="Arial" panose="020B0604020202020204" pitchFamily="34" charset="0"/>
              </a:rPr>
              <a:t>” </a:t>
            </a:r>
            <a:r>
              <a:rPr lang="da-DK" i="1" dirty="0" smtClean="0">
                <a:latin typeface="Arial" panose="020B0604020202020204" pitchFamily="34" charset="0"/>
                <a:cs typeface="Arial" panose="020B0604020202020204" pitchFamily="34" charset="0"/>
              </a:rPr>
              <a:t>Igennem </a:t>
            </a:r>
            <a:r>
              <a:rPr lang="da-DK" i="1" dirty="0">
                <a:latin typeface="Arial" panose="020B0604020202020204" pitchFamily="34" charset="0"/>
                <a:cs typeface="Arial" panose="020B0604020202020204" pitchFamily="34" charset="0"/>
              </a:rPr>
              <a:t>nu fem sæsoner har hun formået, at samle et gymnastikhold med motion, smidighedsøvelser og gymnastiske bevægelser.</a:t>
            </a:r>
          </a:p>
          <a:p>
            <a:pPr marL="0" indent="0">
              <a:buNone/>
            </a:pPr>
            <a:r>
              <a:rPr lang="da-DK" i="1" dirty="0" smtClean="0">
                <a:latin typeface="Arial" panose="020B0604020202020204" pitchFamily="34" charset="0"/>
                <a:cs typeface="Arial" panose="020B0604020202020204" pitchFamily="34" charset="0"/>
              </a:rPr>
              <a:t>Holdet </a:t>
            </a:r>
            <a:r>
              <a:rPr lang="da-DK" i="1" dirty="0">
                <a:latin typeface="Arial" panose="020B0604020202020204" pitchFamily="34" charset="0"/>
                <a:cs typeface="Arial" panose="020B0604020202020204" pitchFamily="34" charset="0"/>
              </a:rPr>
              <a:t>startede op med kun 7 gymnaster men på rekordtid voksede det sig op til 48 gymnaster i alderen 35 til 55 år.</a:t>
            </a:r>
          </a:p>
          <a:p>
            <a:pPr marL="0" indent="0">
              <a:buNone/>
            </a:pPr>
            <a:r>
              <a:rPr lang="da-DK" i="1" dirty="0">
                <a:latin typeface="Arial" panose="020B0604020202020204" pitchFamily="34" charset="0"/>
                <a:cs typeface="Arial" panose="020B0604020202020204" pitchFamily="34" charset="0"/>
              </a:rPr>
              <a:t>Hun møder trofast op hver tirsdag i et fantastisk humør og </a:t>
            </a:r>
            <a:r>
              <a:rPr lang="da-DK" i="1" dirty="0" err="1">
                <a:latin typeface="Arial" panose="020B0604020202020204" pitchFamily="34" charset="0"/>
                <a:cs typeface="Arial" panose="020B0604020202020204" pitchFamily="34" charset="0"/>
              </a:rPr>
              <a:t>springfyldt</a:t>
            </a:r>
            <a:r>
              <a:rPr lang="da-DK" i="1" dirty="0">
                <a:latin typeface="Arial" panose="020B0604020202020204" pitchFamily="34" charset="0"/>
                <a:cs typeface="Arial" panose="020B0604020202020204" pitchFamily="34" charset="0"/>
              </a:rPr>
              <a:t> af energi, hvor hun med musik ”koster” rundt med sine gymnaster i 1 ½ time. Uden tøven og med stor tro på deres evner, præsenterer hun dem for den ene mærkelige øvelse, udstræk og serie efter den anden og det lykkedes altid mirakuløst til sidst, hvor de med stolthed må konstatere, at de kan dobbelt så meget som de selv troede.</a:t>
            </a:r>
          </a:p>
          <a:p>
            <a:pPr marL="0" indent="0">
              <a:buNone/>
            </a:pPr>
            <a:r>
              <a:rPr lang="da-DK" i="1" dirty="0">
                <a:latin typeface="Arial" panose="020B0604020202020204" pitchFamily="34" charset="0"/>
                <a:cs typeface="Arial" panose="020B0604020202020204" pitchFamily="34" charset="0"/>
              </a:rPr>
              <a:t>Hendes ukuelige humør, fantastiske humor og til tider noget skrappe tone, gør at samtlige gymnaster løber rundt i salen, svinger armene, laver maveøvelser, pustende med sved på panden……Hun får dem til, at løbe for livet..!!</a:t>
            </a:r>
          </a:p>
          <a:p>
            <a:pPr marL="0" indent="0">
              <a:buNone/>
            </a:pPr>
            <a:r>
              <a:rPr lang="da-DK" i="1" dirty="0">
                <a:latin typeface="Arial" panose="020B0604020202020204" pitchFamily="34" charset="0"/>
                <a:cs typeface="Arial" panose="020B0604020202020204" pitchFamily="34" charset="0"/>
              </a:rPr>
              <a:t>Hun påstår det er godt for deres sundhed og kropsholdning, hun er simpelthen et aktiv for folkesundheden i Billund Kommune, da mange af gymnasterne ikke ville få andet motion i løbet af vinteren, hvis ikke hun var villig til at træne dem og det er selvom hun skal lægge øre til den ene dumme vittighed efter den anden og det gør hun altid med stor tålmodighed og et smil på læben, aldrig ser gymnasterne en sur mine, trods støn, prust og upassende kommentarer.</a:t>
            </a:r>
          </a:p>
          <a:p>
            <a:pPr marL="0" indent="0">
              <a:buNone/>
            </a:pPr>
            <a:r>
              <a:rPr lang="da-DK" i="1" dirty="0">
                <a:latin typeface="Arial" panose="020B0604020202020204" pitchFamily="34" charset="0"/>
                <a:cs typeface="Arial" panose="020B0604020202020204" pitchFamily="34" charset="0"/>
              </a:rPr>
              <a:t>Hun klarer træningen til UG+ og har motiveret sine gymnaster til deltagelse ved den årlige lokalopvisning, hvor holdet går på gulvet med koncentration, iført ens tøj, sjippetov og højt humør og kæmper til serier og gør alt for at fremstå spændstige og synkrone til musikken. Dette til stor jubel og morskab for alle inklusiv deres familier og salens tilskuere</a:t>
            </a:r>
            <a:r>
              <a:rPr lang="da-DK" dirty="0" smtClean="0">
                <a:latin typeface="Arial" panose="020B0604020202020204" pitchFamily="34" charset="0"/>
                <a:cs typeface="Arial" panose="020B0604020202020204" pitchFamily="34" charset="0"/>
              </a:rPr>
              <a:t>. ”</a:t>
            </a:r>
            <a:endParaRPr lang="da-DK" dirty="0">
              <a:latin typeface="Arial" panose="020B0604020202020204" pitchFamily="34" charset="0"/>
              <a:cs typeface="Arial" panose="020B0604020202020204" pitchFamily="34" charset="0"/>
            </a:endParaRPr>
          </a:p>
          <a:p>
            <a:pPr marL="0" indent="0">
              <a:buNone/>
            </a:pPr>
            <a:r>
              <a:rPr lang="da-DK" dirty="0" smtClean="0">
                <a:latin typeface="Arial" panose="020B0604020202020204" pitchFamily="34" charset="0"/>
                <a:cs typeface="Arial" panose="020B0604020202020204" pitchFamily="34" charset="0"/>
              </a:rPr>
              <a:t>Så </a:t>
            </a:r>
            <a:r>
              <a:rPr lang="da-DK" dirty="0">
                <a:latin typeface="Arial" panose="020B0604020202020204" pitchFamily="34" charset="0"/>
                <a:cs typeface="Arial" panose="020B0604020202020204" pitchFamily="34" charset="0"/>
              </a:rPr>
              <a:t>fordi hun gør 48 mænd sundere, gladere og lidt lettere at være sammen med er Tina indstillet til prisen: Årets Leder 2018</a:t>
            </a:r>
          </a:p>
          <a:p>
            <a:pPr marL="0" indent="0">
              <a:buNone/>
            </a:pPr>
            <a:endParaRPr lang="da-DK" dirty="0">
              <a:latin typeface="Arial" panose="020B0604020202020204" pitchFamily="34" charset="0"/>
              <a:cs typeface="Arial" panose="020B0604020202020204" pitchFamily="34" charset="0"/>
            </a:endParaRPr>
          </a:p>
          <a:p>
            <a:pPr marL="0" indent="0">
              <a:buNone/>
            </a:pPr>
            <a:endParaRPr lang="da-DK" dirty="0"/>
          </a:p>
        </p:txBody>
      </p:sp>
      <p:pic>
        <p:nvPicPr>
          <p:cNvPr id="5" name="Pladsholder til indhold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19833" y="2114060"/>
            <a:ext cx="5569483" cy="4176000"/>
          </a:xfrm>
          <a:prstGeom prst="rect">
            <a:avLst/>
          </a:prstGeom>
          <a:ln>
            <a:noFill/>
          </a:ln>
          <a:effectLst>
            <a:softEdge rad="112500"/>
          </a:effectLst>
        </p:spPr>
      </p:pic>
    </p:spTree>
    <p:extLst>
      <p:ext uri="{BB962C8B-B14F-4D97-AF65-F5344CB8AC3E}">
        <p14:creationId xmlns:p14="http://schemas.microsoft.com/office/powerpoint/2010/main" val="660077276"/>
      </p:ext>
    </p:extLst>
  </p:cSld>
  <p:clrMapOvr>
    <a:masterClrMapping/>
  </p:clrMapOvr>
</p:sld>
</file>

<file path=ppt/theme/theme1.xml><?xml version="1.0" encoding="utf-8"?>
<a:theme xmlns:a="http://schemas.openxmlformats.org/drawingml/2006/main" name="Dybde">
  <a:themeElements>
    <a:clrScheme name="Dybde">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ybd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yb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TM04033923[[fn=Dybde]]</Template>
  <TotalTime>198</TotalTime>
  <Words>735</Words>
  <Application>Microsoft Office PowerPoint</Application>
  <PresentationFormat>Widescreen</PresentationFormat>
  <Paragraphs>24</Paragraphs>
  <Slides>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vt:i4>
      </vt:variant>
    </vt:vector>
  </HeadingPairs>
  <TitlesOfParts>
    <vt:vector size="7" baseType="lpstr">
      <vt:lpstr>Arial</vt:lpstr>
      <vt:lpstr>Corbel</vt:lpstr>
      <vt:lpstr>Wingdings</vt:lpstr>
      <vt:lpstr>Dybde</vt:lpstr>
      <vt:lpstr>Energipokalen 2018:  Elisabeth Eskildsen</vt:lpstr>
      <vt:lpstr>Årets Rookie 2018:  Mike Schultz</vt:lpstr>
      <vt:lpstr>Årets leder 2018:  Tina K. Poulsen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Tina Poulsen</dc:creator>
  <cp:lastModifiedBy>Julie Poulsen</cp:lastModifiedBy>
  <cp:revision>21</cp:revision>
  <dcterms:created xsi:type="dcterms:W3CDTF">2017-04-03T17:15:29Z</dcterms:created>
  <dcterms:modified xsi:type="dcterms:W3CDTF">2018-03-18T18:04:26Z</dcterms:modified>
</cp:coreProperties>
</file>